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71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2B547-817D-4EC8-9572-324DC5AEC639}" v="1" dt="2022-12-12T14:26:49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kees den Otter" userId="45164e2d-bd72-4cb9-860e-913f35c6e7ee" providerId="ADAL" clId="{1BD2B547-817D-4EC8-9572-324DC5AEC639}"/>
    <pc:docChg chg="custSel addSld delSld modSld sldOrd">
      <pc:chgData name="Jankees den Otter" userId="45164e2d-bd72-4cb9-860e-913f35c6e7ee" providerId="ADAL" clId="{1BD2B547-817D-4EC8-9572-324DC5AEC639}" dt="2022-12-16T10:33:07.706" v="615" actId="113"/>
      <pc:docMkLst>
        <pc:docMk/>
      </pc:docMkLst>
      <pc:sldChg chg="modSp mod">
        <pc:chgData name="Jankees den Otter" userId="45164e2d-bd72-4cb9-860e-913f35c6e7ee" providerId="ADAL" clId="{1BD2B547-817D-4EC8-9572-324DC5AEC639}" dt="2022-12-12T14:42:12.309" v="256" actId="113"/>
        <pc:sldMkLst>
          <pc:docMk/>
          <pc:sldMk cId="342421094" sldId="258"/>
        </pc:sldMkLst>
        <pc:spChg chg="mod">
          <ac:chgData name="Jankees den Otter" userId="45164e2d-bd72-4cb9-860e-913f35c6e7ee" providerId="ADAL" clId="{1BD2B547-817D-4EC8-9572-324DC5AEC639}" dt="2022-12-12T14:42:12.309" v="256" actId="113"/>
          <ac:spMkLst>
            <pc:docMk/>
            <pc:sldMk cId="342421094" sldId="258"/>
            <ac:spMk id="3" creationId="{00000000-0000-0000-0000-000000000000}"/>
          </ac:spMkLst>
        </pc:spChg>
        <pc:picChg chg="mod">
          <ac:chgData name="Jankees den Otter" userId="45164e2d-bd72-4cb9-860e-913f35c6e7ee" providerId="ADAL" clId="{1BD2B547-817D-4EC8-9572-324DC5AEC639}" dt="2022-12-12T14:41:22.811" v="227" actId="14100"/>
          <ac:picMkLst>
            <pc:docMk/>
            <pc:sldMk cId="342421094" sldId="258"/>
            <ac:picMk id="6" creationId="{00000000-0000-0000-0000-000000000000}"/>
          </ac:picMkLst>
        </pc:picChg>
      </pc:sldChg>
      <pc:sldChg chg="modSp mod">
        <pc:chgData name="Jankees den Otter" userId="45164e2d-bd72-4cb9-860e-913f35c6e7ee" providerId="ADAL" clId="{1BD2B547-817D-4EC8-9572-324DC5AEC639}" dt="2022-12-12T14:37:39.916" v="92" actId="20577"/>
        <pc:sldMkLst>
          <pc:docMk/>
          <pc:sldMk cId="1220729200" sldId="261"/>
        </pc:sldMkLst>
        <pc:spChg chg="mod">
          <ac:chgData name="Jankees den Otter" userId="45164e2d-bd72-4cb9-860e-913f35c6e7ee" providerId="ADAL" clId="{1BD2B547-817D-4EC8-9572-324DC5AEC639}" dt="2022-12-12T14:37:30.256" v="90" actId="113"/>
          <ac:spMkLst>
            <pc:docMk/>
            <pc:sldMk cId="1220729200" sldId="261"/>
            <ac:spMk id="2" creationId="{00000000-0000-0000-0000-000000000000}"/>
          </ac:spMkLst>
        </pc:spChg>
        <pc:spChg chg="mod">
          <ac:chgData name="Jankees den Otter" userId="45164e2d-bd72-4cb9-860e-913f35c6e7ee" providerId="ADAL" clId="{1BD2B547-817D-4EC8-9572-324DC5AEC639}" dt="2022-12-12T14:37:39.916" v="92" actId="20577"/>
          <ac:spMkLst>
            <pc:docMk/>
            <pc:sldMk cId="1220729200" sldId="261"/>
            <ac:spMk id="3" creationId="{00000000-0000-0000-0000-000000000000}"/>
          </ac:spMkLst>
        </pc:spChg>
      </pc:sldChg>
      <pc:sldChg chg="modSp mod">
        <pc:chgData name="Jankees den Otter" userId="45164e2d-bd72-4cb9-860e-913f35c6e7ee" providerId="ADAL" clId="{1BD2B547-817D-4EC8-9572-324DC5AEC639}" dt="2022-12-12T14:39:20.306" v="137" actId="113"/>
        <pc:sldMkLst>
          <pc:docMk/>
          <pc:sldMk cId="428307022" sldId="264"/>
        </pc:sldMkLst>
        <pc:spChg chg="mod">
          <ac:chgData name="Jankees den Otter" userId="45164e2d-bd72-4cb9-860e-913f35c6e7ee" providerId="ADAL" clId="{1BD2B547-817D-4EC8-9572-324DC5AEC639}" dt="2022-12-12T14:39:20.306" v="137" actId="113"/>
          <ac:spMkLst>
            <pc:docMk/>
            <pc:sldMk cId="428307022" sldId="264"/>
            <ac:spMk id="13" creationId="{00000000-0000-0000-0000-000000000000}"/>
          </ac:spMkLst>
        </pc:spChg>
      </pc:sldChg>
      <pc:sldChg chg="modSp mod">
        <pc:chgData name="Jankees den Otter" userId="45164e2d-bd72-4cb9-860e-913f35c6e7ee" providerId="ADAL" clId="{1BD2B547-817D-4EC8-9572-324DC5AEC639}" dt="2022-12-16T10:33:07.706" v="615" actId="113"/>
        <pc:sldMkLst>
          <pc:docMk/>
          <pc:sldMk cId="1737571848" sldId="265"/>
        </pc:sldMkLst>
        <pc:spChg chg="mod">
          <ac:chgData name="Jankees den Otter" userId="45164e2d-bd72-4cb9-860e-913f35c6e7ee" providerId="ADAL" clId="{1BD2B547-817D-4EC8-9572-324DC5AEC639}" dt="2022-12-16T10:32:05.662" v="495" actId="14100"/>
          <ac:spMkLst>
            <pc:docMk/>
            <pc:sldMk cId="1737571848" sldId="265"/>
            <ac:spMk id="2" creationId="{00000000-0000-0000-0000-000000000000}"/>
          </ac:spMkLst>
        </pc:spChg>
        <pc:spChg chg="mod">
          <ac:chgData name="Jankees den Otter" userId="45164e2d-bd72-4cb9-860e-913f35c6e7ee" providerId="ADAL" clId="{1BD2B547-817D-4EC8-9572-324DC5AEC639}" dt="2022-12-16T10:33:07.706" v="615" actId="113"/>
          <ac:spMkLst>
            <pc:docMk/>
            <pc:sldMk cId="1737571848" sldId="265"/>
            <ac:spMk id="3" creationId="{00000000-0000-0000-0000-000000000000}"/>
          </ac:spMkLst>
        </pc:spChg>
        <pc:spChg chg="mod">
          <ac:chgData name="Jankees den Otter" userId="45164e2d-bd72-4cb9-860e-913f35c6e7ee" providerId="ADAL" clId="{1BD2B547-817D-4EC8-9572-324DC5AEC639}" dt="2022-12-16T10:31:17.491" v="425" actId="14100"/>
          <ac:spMkLst>
            <pc:docMk/>
            <pc:sldMk cId="1737571848" sldId="265"/>
            <ac:spMk id="5" creationId="{00000000-0000-0000-0000-000000000000}"/>
          </ac:spMkLst>
        </pc:spChg>
      </pc:sldChg>
      <pc:sldChg chg="modSp mod ord">
        <pc:chgData name="Jankees den Otter" userId="45164e2d-bd72-4cb9-860e-913f35c6e7ee" providerId="ADAL" clId="{1BD2B547-817D-4EC8-9572-324DC5AEC639}" dt="2022-12-16T10:28:54.701" v="419" actId="1076"/>
        <pc:sldMkLst>
          <pc:docMk/>
          <pc:sldMk cId="2131227464" sldId="269"/>
        </pc:sldMkLst>
        <pc:spChg chg="mod">
          <ac:chgData name="Jankees den Otter" userId="45164e2d-bd72-4cb9-860e-913f35c6e7ee" providerId="ADAL" clId="{1BD2B547-817D-4EC8-9572-324DC5AEC639}" dt="2022-12-16T10:28:50.220" v="418" actId="20577"/>
          <ac:spMkLst>
            <pc:docMk/>
            <pc:sldMk cId="2131227464" sldId="269"/>
            <ac:spMk id="3" creationId="{00000000-0000-0000-0000-000000000000}"/>
          </ac:spMkLst>
        </pc:spChg>
        <pc:picChg chg="mod">
          <ac:chgData name="Jankees den Otter" userId="45164e2d-bd72-4cb9-860e-913f35c6e7ee" providerId="ADAL" clId="{1BD2B547-817D-4EC8-9572-324DC5AEC639}" dt="2022-12-16T10:28:54.701" v="419" actId="1076"/>
          <ac:picMkLst>
            <pc:docMk/>
            <pc:sldMk cId="2131227464" sldId="269"/>
            <ac:picMk id="4" creationId="{00000000-0000-0000-0000-000000000000}"/>
          </ac:picMkLst>
        </pc:picChg>
      </pc:sldChg>
      <pc:sldChg chg="new del">
        <pc:chgData name="Jankees den Otter" userId="45164e2d-bd72-4cb9-860e-913f35c6e7ee" providerId="ADAL" clId="{1BD2B547-817D-4EC8-9572-324DC5AEC639}" dt="2022-12-12T14:34:37.954" v="88" actId="2696"/>
        <pc:sldMkLst>
          <pc:docMk/>
          <pc:sldMk cId="2583266507" sldId="270"/>
        </pc:sldMkLst>
      </pc:sldChg>
      <pc:sldChg chg="modSp add mod">
        <pc:chgData name="Jankees den Otter" userId="45164e2d-bd72-4cb9-860e-913f35c6e7ee" providerId="ADAL" clId="{1BD2B547-817D-4EC8-9572-324DC5AEC639}" dt="2022-12-12T14:31:36.221" v="87" actId="113"/>
        <pc:sldMkLst>
          <pc:docMk/>
          <pc:sldMk cId="2678365367" sldId="271"/>
        </pc:sldMkLst>
        <pc:spChg chg="mod">
          <ac:chgData name="Jankees den Otter" userId="45164e2d-bd72-4cb9-860e-913f35c6e7ee" providerId="ADAL" clId="{1BD2B547-817D-4EC8-9572-324DC5AEC639}" dt="2022-12-12T14:29:05.392" v="28" actId="207"/>
          <ac:spMkLst>
            <pc:docMk/>
            <pc:sldMk cId="2678365367" sldId="271"/>
            <ac:spMk id="5" creationId="{00000000-0000-0000-0000-000000000000}"/>
          </ac:spMkLst>
        </pc:spChg>
        <pc:spChg chg="mod">
          <ac:chgData name="Jankees den Otter" userId="45164e2d-bd72-4cb9-860e-913f35c6e7ee" providerId="ADAL" clId="{1BD2B547-817D-4EC8-9572-324DC5AEC639}" dt="2022-12-12T14:29:58.791" v="57" actId="20577"/>
          <ac:spMkLst>
            <pc:docMk/>
            <pc:sldMk cId="2678365367" sldId="271"/>
            <ac:spMk id="6" creationId="{00000000-0000-0000-0000-000000000000}"/>
          </ac:spMkLst>
        </pc:spChg>
        <pc:spChg chg="mod">
          <ac:chgData name="Jankees den Otter" userId="45164e2d-bd72-4cb9-860e-913f35c6e7ee" providerId="ADAL" clId="{1BD2B547-817D-4EC8-9572-324DC5AEC639}" dt="2022-12-12T14:31:36.221" v="87" actId="113"/>
          <ac:spMkLst>
            <pc:docMk/>
            <pc:sldMk cId="2678365367" sldId="271"/>
            <ac:spMk id="7" creationId="{00000000-0000-0000-0000-000000000000}"/>
          </ac:spMkLst>
        </pc:spChg>
        <pc:spChg chg="mod">
          <ac:chgData name="Jankees den Otter" userId="45164e2d-bd72-4cb9-860e-913f35c6e7ee" providerId="ADAL" clId="{1BD2B547-817D-4EC8-9572-324DC5AEC639}" dt="2022-12-12T14:29:38.239" v="55" actId="20577"/>
          <ac:spMkLst>
            <pc:docMk/>
            <pc:sldMk cId="2678365367" sldId="271"/>
            <ac:spMk id="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DB5B6-FC9D-49F1-9C45-9812A948B683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53EEF-5752-4340-8F2C-9321452A09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504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EA0B2D-5523-B047-923D-1DC8FA41BF8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8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1817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69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747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64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1809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17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44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25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75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33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791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529F453-C215-C948-B51B-93A2624EC2F6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6306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b="1" dirty="0"/>
              <a:t>4.1  OORLOG IN EUROPA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DE TWEEDE WERELDOORLOG</a:t>
            </a:r>
          </a:p>
          <a:p>
            <a:pPr algn="ctr"/>
            <a:r>
              <a:rPr lang="nl-NL" dirty="0"/>
              <a:t>HOOFDSTUK 4</a:t>
            </a:r>
          </a:p>
        </p:txBody>
      </p:sp>
    </p:spTree>
    <p:extLst>
      <p:ext uri="{BB962C8B-B14F-4D97-AF65-F5344CB8AC3E}">
        <p14:creationId xmlns:p14="http://schemas.microsoft.com/office/powerpoint/2010/main" val="192177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0954512" cy="1063256"/>
          </a:xfrm>
        </p:spPr>
        <p:txBody>
          <a:bodyPr/>
          <a:lstStyle/>
          <a:p>
            <a:pPr algn="ctr"/>
            <a:r>
              <a:rPr lang="nl-NL" b="1" dirty="0"/>
              <a:t>HOLOCAUST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063257"/>
            <a:ext cx="12192000" cy="6620243"/>
          </a:xfrm>
        </p:spPr>
        <p:txBody>
          <a:bodyPr>
            <a:normAutofit/>
          </a:bodyPr>
          <a:lstStyle/>
          <a:p>
            <a:r>
              <a:rPr lang="nl-NL" b="1" dirty="0"/>
              <a:t>HOLOCAUST</a:t>
            </a:r>
            <a:r>
              <a:rPr lang="nl-NL" dirty="0"/>
              <a:t> = Shoah (Hebreeuwse naam) = Jodenvernietiging</a:t>
            </a:r>
          </a:p>
          <a:p>
            <a:r>
              <a:rPr lang="nl-NL" dirty="0"/>
              <a:t>Al eeuwenlang sterk antisemitisme = Jodenhaat in Europa en vooral                                                                                                     Duitsland en Oost-Europa leidt tot </a:t>
            </a:r>
            <a:r>
              <a:rPr lang="nl-NL" b="1" dirty="0"/>
              <a:t>JODENVERVOLGING</a:t>
            </a:r>
          </a:p>
          <a:p>
            <a:r>
              <a:rPr lang="nl-NL" dirty="0"/>
              <a:t>Vanaf de machtsovername door Hitler in 1933 worden de Duitse Joden                                               gediscrimineerd</a:t>
            </a:r>
          </a:p>
          <a:p>
            <a:r>
              <a:rPr lang="nl-NL" b="1" dirty="0"/>
              <a:t>Als de 2</a:t>
            </a:r>
            <a:r>
              <a:rPr lang="nl-NL" b="1" baseline="30000" dirty="0"/>
              <a:t>e</a:t>
            </a:r>
            <a:r>
              <a:rPr lang="nl-NL" b="1" dirty="0"/>
              <a:t> WO begint verandert discriminatie in uitroeiing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Tot 1942 worden Joden in de Sovjet Unie massaal uitgemoord door de </a:t>
            </a:r>
            <a:r>
              <a:rPr lang="nl-NL" dirty="0" err="1"/>
              <a:t>Einsatzgrupen</a:t>
            </a:r>
            <a:endParaRPr lang="nl-NL" dirty="0"/>
          </a:p>
          <a:p>
            <a:r>
              <a:rPr lang="nl-NL" dirty="0"/>
              <a:t>Deze </a:t>
            </a:r>
            <a:r>
              <a:rPr lang="nl-NL" dirty="0" err="1"/>
              <a:t>Einsatzgruppen</a:t>
            </a:r>
            <a:r>
              <a:rPr lang="nl-NL" dirty="0"/>
              <a:t> hadden als taak de Joden uit de veroverde gebieden te verzamelen</a:t>
            </a:r>
          </a:p>
          <a:p>
            <a:r>
              <a:rPr lang="nl-NL" dirty="0"/>
              <a:t>Deze mensen werden dan afgemaakt door de </a:t>
            </a:r>
            <a:r>
              <a:rPr lang="nl-NL" dirty="0" err="1"/>
              <a:t>Sonderkommando’s</a:t>
            </a:r>
            <a:r>
              <a:rPr lang="nl-NL" dirty="0"/>
              <a:t>, vrijwilligers uit de </a:t>
            </a:r>
            <a:r>
              <a:rPr lang="nl-NL" dirty="0" err="1"/>
              <a:t>Einsatzgruppen</a:t>
            </a:r>
            <a:r>
              <a:rPr lang="nl-NL" dirty="0"/>
              <a:t>, die de executies uitvoerden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796" y="2"/>
            <a:ext cx="3523204" cy="484844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316279" y="4412512"/>
            <a:ext cx="3264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/>
              <a:t>EINSATZGRUPPEN </a:t>
            </a:r>
            <a:r>
              <a:rPr lang="nl-NL" sz="1400" b="1" i="1" dirty="0"/>
              <a:t>IN ACTIE</a:t>
            </a:r>
          </a:p>
        </p:txBody>
      </p:sp>
    </p:spTree>
    <p:extLst>
      <p:ext uri="{BB962C8B-B14F-4D97-AF65-F5344CB8AC3E}">
        <p14:creationId xmlns:p14="http://schemas.microsoft.com/office/powerpoint/2010/main" val="49502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999460"/>
          </a:xfrm>
        </p:spPr>
        <p:txBody>
          <a:bodyPr/>
          <a:lstStyle/>
          <a:p>
            <a:pPr algn="ctr"/>
            <a:r>
              <a:rPr lang="nl-NL" b="1"/>
              <a:t>HOLOCAUST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" y="999460"/>
            <a:ext cx="12369801" cy="6747540"/>
          </a:xfrm>
        </p:spPr>
        <p:txBody>
          <a:bodyPr/>
          <a:lstStyle/>
          <a:p>
            <a:r>
              <a:rPr lang="nl-NL" dirty="0"/>
              <a:t>Omdat het werk van de </a:t>
            </a:r>
            <a:r>
              <a:rPr lang="nl-NL" dirty="0" err="1"/>
              <a:t>Einsatzgruppen</a:t>
            </a:r>
            <a:r>
              <a:rPr lang="nl-NL" dirty="0"/>
              <a:t> niet goed was voor de moraal van de troepen (bv een baby vermoorden) en het niet echt gecoördineerd was kwamen de Nazi’s met een nieuwe oplossing:</a:t>
            </a:r>
          </a:p>
          <a:p>
            <a:r>
              <a:rPr lang="nl-NL" dirty="0"/>
              <a:t> De nazi’s noemen dit ‘Die Endlösung der </a:t>
            </a:r>
            <a:r>
              <a:rPr lang="nl-NL" dirty="0" err="1"/>
              <a:t>Judenfrage</a:t>
            </a:r>
            <a:r>
              <a:rPr lang="nl-NL" dirty="0"/>
              <a:t>’ =                                                                                                 de oplossing van het Jodenvraagstuk</a:t>
            </a:r>
          </a:p>
          <a:p>
            <a:r>
              <a:rPr lang="nl-NL" dirty="0"/>
              <a:t>Deze oplossing wordt op 20 januari 1942 bedacht door 20 Nazi’s                                                                                  </a:t>
            </a:r>
            <a:r>
              <a:rPr lang="nl-NL" dirty="0" err="1"/>
              <a:t>olv</a:t>
            </a:r>
            <a:r>
              <a:rPr lang="nl-NL" dirty="0"/>
              <a:t> de SS-</a:t>
            </a:r>
            <a:r>
              <a:rPr lang="nl-NL" dirty="0" err="1"/>
              <a:t>ers</a:t>
            </a:r>
            <a:r>
              <a:rPr lang="nl-NL" dirty="0"/>
              <a:t> </a:t>
            </a:r>
            <a:r>
              <a:rPr lang="nl-NL" dirty="0" err="1"/>
              <a:t>Heydrich</a:t>
            </a:r>
            <a:r>
              <a:rPr lang="nl-NL" dirty="0"/>
              <a:t> en Adolf </a:t>
            </a:r>
            <a:r>
              <a:rPr lang="nl-NL" dirty="0" err="1"/>
              <a:t>Eichmann</a:t>
            </a:r>
            <a:r>
              <a:rPr lang="nl-NL" dirty="0"/>
              <a:t> in een SS-villa aan de </a:t>
            </a:r>
            <a:r>
              <a:rPr lang="nl-NL" dirty="0" err="1"/>
              <a:t>Wannsee</a:t>
            </a:r>
            <a:r>
              <a:rPr lang="nl-NL" dirty="0"/>
              <a:t>:</a:t>
            </a:r>
          </a:p>
          <a:p>
            <a:r>
              <a:rPr lang="nl-NL" dirty="0"/>
              <a:t>De </a:t>
            </a:r>
            <a:r>
              <a:rPr lang="nl-NL" dirty="0" err="1"/>
              <a:t>Wannseeconferentie</a:t>
            </a:r>
            <a:endParaRPr lang="nl-NL" dirty="0"/>
          </a:p>
          <a:p>
            <a:r>
              <a:rPr lang="nl-NL" dirty="0"/>
              <a:t>Het plan luidt als volgt:</a:t>
            </a:r>
          </a:p>
          <a:p>
            <a:r>
              <a:rPr lang="nl-NL" dirty="0"/>
              <a:t>Joden worden verzameld per land in </a:t>
            </a:r>
            <a:r>
              <a:rPr lang="nl-NL" b="1" dirty="0"/>
              <a:t>DOORGANGSKAMPEN                                                                            </a:t>
            </a:r>
            <a:r>
              <a:rPr lang="nl-NL" dirty="0"/>
              <a:t>(in NL in Westerbork)</a:t>
            </a:r>
          </a:p>
          <a:p>
            <a:r>
              <a:rPr lang="nl-NL" dirty="0"/>
              <a:t>Dan via </a:t>
            </a:r>
            <a:r>
              <a:rPr lang="nl-NL" b="1" dirty="0"/>
              <a:t>DEPORTATIES</a:t>
            </a:r>
            <a:r>
              <a:rPr lang="nl-NL" dirty="0"/>
              <a:t> afgevoerd per trein naar </a:t>
            </a:r>
            <a:r>
              <a:rPr lang="nl-NL" b="1" dirty="0"/>
              <a:t>VERNIETIGINGSKAMPEN</a:t>
            </a:r>
          </a:p>
          <a:p>
            <a:r>
              <a:rPr lang="nl-NL" dirty="0"/>
              <a:t>Jonge sterke mannen hadden overlevingskans door </a:t>
            </a:r>
            <a:r>
              <a:rPr lang="nl-NL" b="1" dirty="0"/>
              <a:t>DWANGARBEID</a:t>
            </a:r>
          </a:p>
          <a:p>
            <a:r>
              <a:rPr lang="nl-NL" dirty="0"/>
              <a:t>Overige </a:t>
            </a:r>
            <a:r>
              <a:rPr lang="nl-NL" b="1" dirty="0"/>
              <a:t>JODEN EN ZIGEUNERS </a:t>
            </a:r>
            <a:r>
              <a:rPr lang="nl-NL" dirty="0"/>
              <a:t>direct vermoord in </a:t>
            </a:r>
            <a:r>
              <a:rPr lang="nl-NL" b="1" dirty="0"/>
              <a:t>GASKAMERS</a:t>
            </a:r>
          </a:p>
          <a:p>
            <a:r>
              <a:rPr lang="nl-NL" b="1" dirty="0"/>
              <a:t>Totaal 6 miljoen Europese Joden vermoord door de Nazi’s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85" y="2247900"/>
            <a:ext cx="313031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73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DE VERNIETIGINGSKAMPEN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8800"/>
            <a:ext cx="11196084" cy="5029200"/>
          </a:xfrm>
        </p:spPr>
        <p:txBody>
          <a:bodyPr/>
          <a:lstStyle/>
          <a:p>
            <a:r>
              <a:rPr lang="nl-NL" dirty="0"/>
              <a:t>Vernietigingskampen in Polen:</a:t>
            </a:r>
          </a:p>
          <a:p>
            <a:r>
              <a:rPr lang="nl-NL" dirty="0"/>
              <a:t>Sobibor</a:t>
            </a:r>
          </a:p>
          <a:p>
            <a:r>
              <a:rPr lang="nl-NL" dirty="0" err="1"/>
              <a:t>Belzec</a:t>
            </a:r>
            <a:endParaRPr lang="nl-NL" dirty="0"/>
          </a:p>
          <a:p>
            <a:r>
              <a:rPr lang="nl-NL" dirty="0" err="1"/>
              <a:t>Chelmno</a:t>
            </a:r>
            <a:endParaRPr lang="nl-NL" dirty="0"/>
          </a:p>
          <a:p>
            <a:r>
              <a:rPr lang="nl-NL" dirty="0" err="1"/>
              <a:t>Majdanek</a:t>
            </a:r>
            <a:endParaRPr lang="nl-NL" dirty="0"/>
          </a:p>
          <a:p>
            <a:r>
              <a:rPr lang="nl-NL" dirty="0" err="1"/>
              <a:t>Treblinka</a:t>
            </a:r>
            <a:endParaRPr lang="nl-NL" dirty="0"/>
          </a:p>
          <a:p>
            <a:r>
              <a:rPr lang="nl-NL" b="1" dirty="0"/>
              <a:t>AUSCHWITZ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300" y="2085360"/>
            <a:ext cx="7924800" cy="477263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15222" y="5740401"/>
            <a:ext cx="2959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/>
              <a:t>TREBLINKA-KAMPARTS ONDERZOEKT GEVANGENEN</a:t>
            </a:r>
          </a:p>
        </p:txBody>
      </p:sp>
    </p:spTree>
    <p:extLst>
      <p:ext uri="{BB962C8B-B14F-4D97-AF65-F5344CB8AC3E}">
        <p14:creationId xmlns:p14="http://schemas.microsoft.com/office/powerpoint/2010/main" val="1635697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95207"/>
          </a:xfrm>
        </p:spPr>
        <p:txBody>
          <a:bodyPr/>
          <a:lstStyle/>
          <a:p>
            <a:pPr algn="ctr"/>
            <a:r>
              <a:rPr lang="nl-NL" b="1"/>
              <a:t>TOTALE OORLOG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5029200"/>
          </a:xfrm>
        </p:spPr>
        <p:txBody>
          <a:bodyPr/>
          <a:lstStyle/>
          <a:p>
            <a:r>
              <a:rPr lang="nl-NL" b="1" dirty="0"/>
              <a:t>TOTALE OORLOG </a:t>
            </a:r>
            <a:r>
              <a:rPr lang="nl-NL" dirty="0"/>
              <a:t>= oorlog waar ook burgers bij betrokken zijn</a:t>
            </a:r>
          </a:p>
          <a:p>
            <a:r>
              <a:rPr lang="nl-NL" dirty="0"/>
              <a:t>Burgers werken in oorlogsindustrie (tanks, vliegtuigen, bommen etc.)</a:t>
            </a:r>
          </a:p>
          <a:p>
            <a:r>
              <a:rPr lang="nl-NL" dirty="0"/>
              <a:t>VEEL </a:t>
            </a:r>
            <a:r>
              <a:rPr lang="nl-NL" b="1" dirty="0"/>
              <a:t>BURGERS </a:t>
            </a:r>
            <a:r>
              <a:rPr lang="nl-NL" dirty="0"/>
              <a:t>worden slachtoffers van </a:t>
            </a:r>
            <a:r>
              <a:rPr lang="nl-NL" b="1" dirty="0"/>
              <a:t>BOMBARDAMENTEN</a:t>
            </a:r>
            <a:r>
              <a:rPr lang="nl-NL" dirty="0"/>
              <a:t>, 				  dwangarbeid en vervolgingen</a:t>
            </a:r>
          </a:p>
          <a:p>
            <a:pPr>
              <a:buFont typeface="Wingdings" charset="2"/>
              <a:buChar char="Ø"/>
            </a:pPr>
            <a:endParaRPr lang="nl-NL" dirty="0"/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/>
              <a:t>In de 2</a:t>
            </a:r>
            <a:r>
              <a:rPr lang="nl-NL" baseline="30000" dirty="0"/>
              <a:t>e</a:t>
            </a:r>
            <a:r>
              <a:rPr lang="nl-NL" dirty="0"/>
              <a:t> Wereldoorlog totaal meer dan 50 miljoen doden:</a:t>
            </a:r>
          </a:p>
          <a:p>
            <a:pPr>
              <a:buFont typeface="Wingdings" charset="2"/>
              <a:buChar char="Ø"/>
            </a:pPr>
            <a:r>
              <a:rPr lang="nl-NL" b="1" dirty="0"/>
              <a:t>NIEUWE MASSAVERNIETIGINGSWAPENS</a:t>
            </a:r>
          </a:p>
          <a:p>
            <a:pPr>
              <a:buFont typeface="Wingdings" charset="2"/>
              <a:buChar char="Ø"/>
            </a:pPr>
            <a:r>
              <a:rPr lang="nl-NL" dirty="0"/>
              <a:t>Duitse -, Japanse - en Sovjetofficieren hadden geen respect voor een mensenleven</a:t>
            </a:r>
          </a:p>
          <a:p>
            <a:pPr>
              <a:buFont typeface="Wingdings" charset="2"/>
              <a:buChar char="Ø"/>
            </a:pPr>
            <a:r>
              <a:rPr lang="nl-NL" b="1" dirty="0"/>
              <a:t>MASSAMOORDEN</a:t>
            </a:r>
            <a:r>
              <a:rPr lang="nl-NL" dirty="0"/>
              <a:t> door de S.S. In Oost-Europa in Polen en Sovjet Unie: Joden en niet-Joden</a:t>
            </a:r>
          </a:p>
          <a:p>
            <a:pPr>
              <a:buFont typeface="Wingdings" charset="2"/>
              <a:buChar char="Ø"/>
            </a:pPr>
            <a:r>
              <a:rPr lang="nl-NL" dirty="0"/>
              <a:t>Dwangarbeid en hongersnood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267" y="1360967"/>
            <a:ext cx="3302000" cy="25019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070112" y="4253023"/>
            <a:ext cx="4046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/>
              <a:t>ROTTERDAM NA HET BOMBARDEMENT</a:t>
            </a:r>
          </a:p>
        </p:txBody>
      </p:sp>
    </p:spTree>
    <p:extLst>
      <p:ext uri="{BB962C8B-B14F-4D97-AF65-F5344CB8AC3E}">
        <p14:creationId xmlns:p14="http://schemas.microsoft.com/office/powerpoint/2010/main" val="213122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18437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OORZAKEN VAN DE TWEEDE WERELDOORLOG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18438"/>
            <a:ext cx="12192000" cy="5539562"/>
          </a:xfrm>
        </p:spPr>
        <p:txBody>
          <a:bodyPr>
            <a:normAutofit lnSpcReduction="10000"/>
          </a:bodyPr>
          <a:lstStyle/>
          <a:p>
            <a:r>
              <a:rPr lang="nl-NL" dirty="0"/>
              <a:t>Indirecte oorzaken:</a:t>
            </a:r>
          </a:p>
          <a:p>
            <a:pPr>
              <a:buFont typeface="Wingdings" charset="2"/>
              <a:buChar char="§"/>
            </a:pPr>
            <a:r>
              <a:rPr lang="nl-NL" dirty="0"/>
              <a:t>De </a:t>
            </a:r>
            <a:r>
              <a:rPr lang="nl-NL" b="1" dirty="0"/>
              <a:t>VERNEDERING</a:t>
            </a:r>
            <a:r>
              <a:rPr lang="nl-NL" dirty="0"/>
              <a:t> door het Verdrag van Versailles in 1919: DUITSLAND WIL </a:t>
            </a:r>
            <a:r>
              <a:rPr lang="nl-NL" b="1" dirty="0"/>
              <a:t>REVANCHE </a:t>
            </a:r>
            <a:r>
              <a:rPr lang="nl-NL" dirty="0"/>
              <a:t>= WRAAK</a:t>
            </a:r>
          </a:p>
          <a:p>
            <a:pPr>
              <a:buFont typeface="Wingdings" charset="2"/>
              <a:buChar char="§"/>
            </a:pPr>
            <a:r>
              <a:rPr lang="nl-NL" b="1" dirty="0"/>
              <a:t>ARMOEDE GROEIT</a:t>
            </a:r>
          </a:p>
          <a:p>
            <a:pPr>
              <a:buFont typeface="Wingdings" charset="2"/>
              <a:buChar char="§"/>
            </a:pPr>
            <a:r>
              <a:rPr lang="nl-NL" b="1" dirty="0"/>
              <a:t>NATIONALISTISCHE GEVOELENS IN DUITSLAND GROEIEN</a:t>
            </a:r>
          </a:p>
          <a:p>
            <a:pPr>
              <a:buFont typeface="Arial" charset="0"/>
              <a:buChar char="•"/>
            </a:pPr>
            <a:r>
              <a:rPr lang="nl-NL" dirty="0"/>
              <a:t>Directe oorzaken:</a:t>
            </a:r>
          </a:p>
          <a:p>
            <a:pPr>
              <a:buFont typeface="Wingdings" charset="2"/>
              <a:buChar char="§"/>
            </a:pPr>
            <a:r>
              <a:rPr lang="nl-NL" b="1" dirty="0"/>
              <a:t>LEBENSRAUM </a:t>
            </a:r>
            <a:r>
              <a:rPr lang="nl-NL" b="1" dirty="0" err="1"/>
              <a:t>im</a:t>
            </a:r>
            <a:r>
              <a:rPr lang="nl-NL" b="1" dirty="0"/>
              <a:t> Osten </a:t>
            </a:r>
            <a:r>
              <a:rPr lang="nl-NL" dirty="0"/>
              <a:t>(Duitsland heeft meer leefruimte 					                nodig in </a:t>
            </a:r>
            <a:r>
              <a:rPr lang="nl-NL" dirty="0" err="1"/>
              <a:t>oost-Europa</a:t>
            </a:r>
            <a:r>
              <a:rPr lang="nl-NL" dirty="0"/>
              <a:t>: Sovjet Unie)</a:t>
            </a:r>
          </a:p>
          <a:p>
            <a:pPr>
              <a:buFont typeface="Wingdings" charset="2"/>
              <a:buChar char="§"/>
            </a:pPr>
            <a:r>
              <a:rPr lang="nl-NL" b="1" dirty="0"/>
              <a:t>HEIM INS REICH </a:t>
            </a:r>
            <a:r>
              <a:rPr lang="nl-NL" dirty="0"/>
              <a:t>(Duitstalige gebieden buiten Europa moeten 					            bij Duitsland gaan horen)</a:t>
            </a:r>
          </a:p>
          <a:p>
            <a:pPr>
              <a:buFont typeface="Wingdings" charset="2"/>
              <a:buChar char="§"/>
            </a:pPr>
            <a:r>
              <a:rPr lang="nl-NL" dirty="0"/>
              <a:t>Slappe </a:t>
            </a:r>
            <a:r>
              <a:rPr lang="nl-NL" b="1" dirty="0"/>
              <a:t>APPEASEMENT-POLITIEK</a:t>
            </a:r>
            <a:r>
              <a:rPr lang="nl-NL" dirty="0"/>
              <a:t> van GB en FR 					             (verzoeningspolitiek) gericht op het behouden van vrede</a:t>
            </a:r>
          </a:p>
          <a:p>
            <a:pPr>
              <a:buFont typeface="Wingdings" charset="2"/>
              <a:buChar char="§"/>
            </a:pPr>
            <a:endParaRPr lang="nl-NL" dirty="0"/>
          </a:p>
          <a:p>
            <a:pPr>
              <a:buFont typeface="Wingdings" charset="2"/>
              <a:buChar char="§"/>
            </a:pPr>
            <a:r>
              <a:rPr lang="nl-NL" b="1" dirty="0"/>
              <a:t>AANLEIDING </a:t>
            </a:r>
            <a:r>
              <a:rPr lang="nl-NL" dirty="0"/>
              <a:t>= meest directe oorzaak = 							De </a:t>
            </a:r>
            <a:r>
              <a:rPr lang="nl-NL" b="1" dirty="0"/>
              <a:t>Duitse inval in Polen</a:t>
            </a:r>
          </a:p>
          <a:p>
            <a:pPr>
              <a:buFont typeface="Wingdings" charset="2"/>
              <a:buChar char="§"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074" y="2814914"/>
            <a:ext cx="4733925" cy="3550444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7634178" y="6560288"/>
            <a:ext cx="3593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Chamberlain</a:t>
            </a:r>
            <a:r>
              <a:rPr kumimoji="0" lang="nl-NL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: </a:t>
            </a:r>
            <a:r>
              <a:rPr kumimoji="0" lang="nl-NL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Peace</a:t>
            </a:r>
            <a:r>
              <a:rPr kumimoji="0" lang="nl-NL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 in </a:t>
            </a:r>
            <a:r>
              <a:rPr kumimoji="0" lang="nl-NL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our</a:t>
            </a:r>
            <a:r>
              <a:rPr kumimoji="0" lang="nl-NL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342421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HEIM INS REICH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r>
              <a:rPr lang="nl-NL" b="1" dirty="0"/>
              <a:t>Maart 1938:	     de Anschluss (aansluiting) van Oostenrijk bij Duitsland</a:t>
            </a:r>
          </a:p>
          <a:p>
            <a:r>
              <a:rPr lang="nl-NL" dirty="0"/>
              <a:t>November 1938: </a:t>
            </a:r>
            <a:r>
              <a:rPr lang="nl-NL" b="1" dirty="0"/>
              <a:t>CONFERENTIE VAN  MUNCHEN </a:t>
            </a:r>
            <a:r>
              <a:rPr lang="nl-NL" b="1" i="1" dirty="0"/>
              <a:t>over Sudetenland</a:t>
            </a:r>
          </a:p>
          <a:p>
            <a:endParaRPr lang="nl-NL" dirty="0"/>
          </a:p>
          <a:p>
            <a:r>
              <a:rPr lang="nl-NL" dirty="0"/>
              <a:t>Deelnemers in </a:t>
            </a:r>
            <a:r>
              <a:rPr lang="nl-NL" dirty="0" err="1"/>
              <a:t>Munchen</a:t>
            </a:r>
            <a:r>
              <a:rPr lang="nl-NL" dirty="0"/>
              <a:t> zijn Duitsland, </a:t>
            </a:r>
            <a:r>
              <a:rPr lang="nl-NL" dirty="0" err="1"/>
              <a:t>Italie</a:t>
            </a:r>
            <a:r>
              <a:rPr lang="nl-NL" dirty="0"/>
              <a:t>, GB en Frankrijk</a:t>
            </a:r>
          </a:p>
          <a:p>
            <a:r>
              <a:rPr lang="nl-NL" dirty="0" err="1"/>
              <a:t>Sudetenland</a:t>
            </a:r>
            <a:r>
              <a:rPr lang="nl-NL" dirty="0"/>
              <a:t> is Duitstalig gebied van </a:t>
            </a:r>
            <a:r>
              <a:rPr lang="nl-NL" dirty="0" err="1"/>
              <a:t>Tjecho</a:t>
            </a:r>
            <a:r>
              <a:rPr lang="nl-NL" dirty="0"/>
              <a:t>-Slowakije</a:t>
            </a:r>
          </a:p>
          <a:p>
            <a:r>
              <a:rPr lang="nl-NL" b="1" dirty="0"/>
              <a:t>HITLER WIL SUDETENLAND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GB en FR stemmen toe in </a:t>
            </a:r>
            <a:r>
              <a:rPr lang="nl-NL" dirty="0" err="1"/>
              <a:t>Munchen</a:t>
            </a:r>
            <a:r>
              <a:rPr lang="nl-NL" dirty="0"/>
              <a:t> onder de voorwaarde, dat Hitler geen andere landen meer wil bezetten</a:t>
            </a:r>
          </a:p>
          <a:p>
            <a:r>
              <a:rPr lang="nl-NL" dirty="0"/>
              <a:t>Conferentie van </a:t>
            </a:r>
            <a:r>
              <a:rPr lang="nl-NL" dirty="0" err="1"/>
              <a:t>Munchen</a:t>
            </a:r>
            <a:r>
              <a:rPr lang="nl-NL" dirty="0"/>
              <a:t> is HET voorbeeld van de mislukte </a:t>
            </a:r>
            <a:r>
              <a:rPr lang="nl-NL" b="1" dirty="0" err="1"/>
              <a:t>Appeasementpolitiek</a:t>
            </a:r>
            <a:r>
              <a:rPr lang="nl-NL" dirty="0"/>
              <a:t> van </a:t>
            </a:r>
            <a:r>
              <a:rPr lang="nl-NL" dirty="0" err="1"/>
              <a:t>Chamberlain</a:t>
            </a:r>
            <a:r>
              <a:rPr lang="nl-NL" dirty="0"/>
              <a:t> (GB)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333" y="2687477"/>
            <a:ext cx="444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NIET-AANVALSVERDRAG TUSSEN DUITSLAND EN DE SOVJET UNIE 1939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1"/>
          </a:xfrm>
        </p:spPr>
        <p:txBody>
          <a:bodyPr>
            <a:normAutofit fontScale="92500" lnSpcReduction="20000"/>
          </a:bodyPr>
          <a:lstStyle/>
          <a:p>
            <a:r>
              <a:rPr lang="nl-NL" b="1" dirty="0"/>
              <a:t>NIET-AANVALSVERDRAG staat ook bekend als non-agressiepact</a:t>
            </a:r>
            <a:r>
              <a:rPr lang="nl-NL" dirty="0"/>
              <a:t> en</a:t>
            </a:r>
          </a:p>
          <a:p>
            <a:r>
              <a:rPr lang="nl-NL" dirty="0"/>
              <a:t>Molotov-Ribbentroppact, de namen van ministers van 					              buitenlandse zaken</a:t>
            </a:r>
          </a:p>
          <a:p>
            <a:endParaRPr lang="nl-NL" dirty="0"/>
          </a:p>
          <a:p>
            <a:r>
              <a:rPr lang="nl-NL" b="1" dirty="0"/>
              <a:t>Doel van Hitler = tweefronten-oorlog voorkomen als 							 Duitsland Polen zal binnenvallen</a:t>
            </a:r>
          </a:p>
          <a:p>
            <a:r>
              <a:rPr lang="nl-NL" b="1" dirty="0"/>
              <a:t>Doel van Stalin = tijd krijgen om nieuw officierenkorps 						           	 op te bouwen na de Grote Zuiveringen </a:t>
            </a:r>
          </a:p>
          <a:p>
            <a:endParaRPr lang="nl-NL" dirty="0"/>
          </a:p>
          <a:p>
            <a:r>
              <a:rPr lang="nl-NL" dirty="0"/>
              <a:t>Afspraken:</a:t>
            </a:r>
          </a:p>
          <a:p>
            <a:pPr>
              <a:buFont typeface="Wingdings" charset="2"/>
              <a:buChar char="§"/>
            </a:pPr>
            <a:r>
              <a:rPr lang="nl-NL" dirty="0"/>
              <a:t>Duitsland en Sovjet Unie vallen elkaar niet aan</a:t>
            </a:r>
          </a:p>
          <a:p>
            <a:pPr>
              <a:buFont typeface="Wingdings" charset="2"/>
              <a:buChar char="§"/>
            </a:pPr>
            <a:r>
              <a:rPr lang="nl-NL" dirty="0"/>
              <a:t>Duitsland en Sovjet </a:t>
            </a:r>
            <a:r>
              <a:rPr lang="nl-NL" dirty="0" err="1"/>
              <a:t>Uniezullen</a:t>
            </a:r>
            <a:r>
              <a:rPr lang="nl-NL" dirty="0"/>
              <a:t> Polen verdelen</a:t>
            </a:r>
          </a:p>
          <a:p>
            <a:pPr>
              <a:buFont typeface="Wingdings" charset="2"/>
              <a:buChar char="§"/>
            </a:pPr>
            <a:endParaRPr lang="nl-NL" dirty="0"/>
          </a:p>
          <a:p>
            <a:pPr>
              <a:buFont typeface="Wingdings" charset="2"/>
              <a:buChar char="§"/>
            </a:pPr>
            <a:r>
              <a:rPr lang="nl-NL" b="1" dirty="0"/>
              <a:t>Opmerkelijk verdrag omdat Nazi-Duitsland en de communistische SU aartsvijanden zijn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259" y="1913467"/>
            <a:ext cx="4879741" cy="40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9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903767"/>
          </a:xfrm>
        </p:spPr>
        <p:txBody>
          <a:bodyPr/>
          <a:lstStyle/>
          <a:p>
            <a:pPr algn="ctr"/>
            <a:r>
              <a:rPr lang="nl-NL" b="1" dirty="0"/>
              <a:t>BONDGENOOTSCHAPPEN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1261872" y="903767"/>
            <a:ext cx="4480560" cy="620450"/>
          </a:xfrm>
        </p:spPr>
        <p:txBody>
          <a:bodyPr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DE AS-MOGENDHEDEN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1261871" y="1701209"/>
            <a:ext cx="4617933" cy="4470991"/>
          </a:xfrm>
        </p:spPr>
        <p:txBody>
          <a:bodyPr/>
          <a:lstStyle/>
          <a:p>
            <a:r>
              <a:rPr lang="nl-NL" b="1" dirty="0"/>
              <a:t>Duitsland		Hitler</a:t>
            </a:r>
          </a:p>
          <a:p>
            <a:r>
              <a:rPr lang="nl-NL" b="1" dirty="0"/>
              <a:t>Italië 			Mussolini</a:t>
            </a:r>
          </a:p>
          <a:p>
            <a:r>
              <a:rPr lang="nl-NL" b="1" dirty="0"/>
              <a:t>Japan	</a:t>
            </a:r>
            <a:r>
              <a:rPr lang="nl-NL" dirty="0"/>
              <a:t>	keizer </a:t>
            </a:r>
            <a:r>
              <a:rPr lang="nl-NL" dirty="0" err="1"/>
              <a:t>Hirohito</a:t>
            </a:r>
            <a:endParaRPr lang="nl-NL" dirty="0"/>
          </a:p>
          <a:p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/>
          </p:nvPr>
        </p:nvSpPr>
        <p:spPr>
          <a:xfrm>
            <a:off x="6126480" y="903767"/>
            <a:ext cx="4480560" cy="620450"/>
          </a:xfrm>
        </p:spPr>
        <p:txBody>
          <a:bodyPr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DE GEALLIEERDEN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6126480" y="1701209"/>
            <a:ext cx="5989320" cy="4470991"/>
          </a:xfrm>
        </p:spPr>
        <p:txBody>
          <a:bodyPr/>
          <a:lstStyle/>
          <a:p>
            <a:r>
              <a:rPr lang="nl-NL" b="1" dirty="0"/>
              <a:t>Groot-Brittannië	Churchill</a:t>
            </a:r>
          </a:p>
          <a:p>
            <a:r>
              <a:rPr lang="nl-NL" b="1" dirty="0"/>
              <a:t>Sovjet Unie 		VANAF 1941	Stalin</a:t>
            </a:r>
          </a:p>
          <a:p>
            <a:r>
              <a:rPr lang="nl-NL" b="1" dirty="0"/>
              <a:t>Verenigde Staten</a:t>
            </a:r>
            <a:r>
              <a:rPr lang="nl-NL" dirty="0"/>
              <a:t>	</a:t>
            </a:r>
            <a:r>
              <a:rPr lang="nl-NL" b="1" dirty="0"/>
              <a:t>VANAF 1941 </a:t>
            </a:r>
            <a:r>
              <a:rPr lang="nl-NL" dirty="0"/>
              <a:t>	</a:t>
            </a:r>
            <a:r>
              <a:rPr lang="nl-NL" b="1" dirty="0"/>
              <a:t>Roosevelt</a:t>
            </a:r>
          </a:p>
          <a:p>
            <a:endParaRPr lang="nl-NL" dirty="0"/>
          </a:p>
          <a:p>
            <a:r>
              <a:rPr lang="nl-NL" dirty="0"/>
              <a:t>Canada</a:t>
            </a:r>
          </a:p>
          <a:p>
            <a:r>
              <a:rPr lang="nl-NL" dirty="0"/>
              <a:t>Australië</a:t>
            </a:r>
          </a:p>
          <a:p>
            <a:r>
              <a:rPr lang="nl-NL" dirty="0"/>
              <a:t>China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759" y="3082310"/>
            <a:ext cx="2863462" cy="399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6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0954512" cy="935665"/>
          </a:xfrm>
        </p:spPr>
        <p:txBody>
          <a:bodyPr/>
          <a:lstStyle/>
          <a:p>
            <a:r>
              <a:rPr lang="nl-NL" dirty="0"/>
              <a:t>OORLOG</a:t>
            </a:r>
            <a:r>
              <a:rPr lang="nl-NL" b="1" dirty="0"/>
              <a:t>: BLITZKRIEG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573079"/>
            <a:ext cx="12192000" cy="428492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1 september 1939 	</a:t>
            </a:r>
            <a:r>
              <a:rPr lang="nl-NL" b="1" dirty="0"/>
              <a:t>Duitsland valt Polen binnen</a:t>
            </a:r>
          </a:p>
          <a:p>
            <a:r>
              <a:rPr lang="nl-NL" dirty="0"/>
              <a:t>3 september 1939	GB en FR verklaren Duitsland de oorlog</a:t>
            </a:r>
          </a:p>
          <a:p>
            <a:r>
              <a:rPr lang="nl-NL" dirty="0"/>
              <a:t>April 1940		Duitsland verovert Denemarken en Noorwegen </a:t>
            </a:r>
          </a:p>
          <a:p>
            <a:r>
              <a:rPr lang="nl-NL" dirty="0"/>
              <a:t>Mei/juni 1940		Duitsland verovert de Benelux en Frankrijk; </a:t>
            </a:r>
            <a:r>
              <a:rPr lang="nl-NL" b="1" dirty="0"/>
              <a:t>VERASSENDE SNELLE CAPITULATIE</a:t>
            </a:r>
          </a:p>
          <a:p>
            <a:pPr marL="0" indent="0">
              <a:buNone/>
            </a:pPr>
            <a:r>
              <a:rPr lang="nl-NL" b="1" dirty="0"/>
              <a:t>			VAN FRANKRIJK</a:t>
            </a:r>
          </a:p>
          <a:p>
            <a:r>
              <a:rPr lang="nl-NL" dirty="0"/>
              <a:t>Juli-september 1940	GB houdt stand in de </a:t>
            </a:r>
            <a:r>
              <a:rPr lang="nl-NL" b="1" dirty="0"/>
              <a:t>SLAG OM ENGELAND</a:t>
            </a:r>
          </a:p>
          <a:p>
            <a:r>
              <a:rPr lang="nl-NL" dirty="0"/>
              <a:t>22 juni 1941		Duitsland valt de Sovjet Unie aan: </a:t>
            </a:r>
            <a:r>
              <a:rPr lang="nl-NL" b="1" dirty="0"/>
              <a:t>OPERATIE BARBAROSSA</a:t>
            </a:r>
          </a:p>
          <a:p>
            <a:r>
              <a:rPr lang="nl-NL" dirty="0"/>
              <a:t>7 december 1941	Japan valt de V.S. Aan: </a:t>
            </a:r>
            <a:r>
              <a:rPr lang="nl-NL" b="1" dirty="0"/>
              <a:t>PEARL HARBOR</a:t>
            </a:r>
          </a:p>
          <a:p>
            <a:endParaRPr lang="nl-NL" dirty="0"/>
          </a:p>
          <a:p>
            <a:r>
              <a:rPr lang="nl-NL" dirty="0"/>
              <a:t>In 1941 worden de Sovjet Unie en de V.S. in de oorlog getrokken en staat GB er niet meer alleen voor.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692" y="0"/>
            <a:ext cx="4946308" cy="347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72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903767"/>
          </a:xfrm>
        </p:spPr>
        <p:txBody>
          <a:bodyPr/>
          <a:lstStyle/>
          <a:p>
            <a:pPr algn="ctr"/>
            <a:r>
              <a:rPr lang="nl-NL" b="1" dirty="0"/>
              <a:t>BONDGENOOTSCHAPPEN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1261872" y="903767"/>
            <a:ext cx="4480560" cy="620450"/>
          </a:xfrm>
        </p:spPr>
        <p:txBody>
          <a:bodyPr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DE AS-MOGENDHEDEN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1261871" y="1701209"/>
            <a:ext cx="4617933" cy="4470991"/>
          </a:xfrm>
        </p:spPr>
        <p:txBody>
          <a:bodyPr/>
          <a:lstStyle/>
          <a:p>
            <a:r>
              <a:rPr lang="nl-NL" dirty="0"/>
              <a:t>Duitsland		</a:t>
            </a:r>
            <a:r>
              <a:rPr lang="nl-NL" b="1" dirty="0"/>
              <a:t>Hitler</a:t>
            </a:r>
          </a:p>
          <a:p>
            <a:r>
              <a:rPr lang="nl-NL" dirty="0"/>
              <a:t>Italië 			Mussolini</a:t>
            </a:r>
          </a:p>
          <a:p>
            <a:r>
              <a:rPr lang="nl-NL" dirty="0"/>
              <a:t>Japan			keizer </a:t>
            </a:r>
            <a:r>
              <a:rPr lang="nl-NL" dirty="0" err="1"/>
              <a:t>Hirohito</a:t>
            </a:r>
            <a:endParaRPr lang="nl-NL" dirty="0"/>
          </a:p>
          <a:p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/>
          </p:nvPr>
        </p:nvSpPr>
        <p:spPr>
          <a:xfrm>
            <a:off x="6126480" y="903767"/>
            <a:ext cx="4480560" cy="620450"/>
          </a:xfrm>
        </p:spPr>
        <p:txBody>
          <a:bodyPr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DE GEALLIEERDEN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6126480" y="1701209"/>
            <a:ext cx="4937760" cy="4470991"/>
          </a:xfrm>
        </p:spPr>
        <p:txBody>
          <a:bodyPr/>
          <a:lstStyle/>
          <a:p>
            <a:r>
              <a:rPr lang="nl-NL" dirty="0"/>
              <a:t>Groot-Brittannië	</a:t>
            </a:r>
            <a:r>
              <a:rPr lang="nl-NL" b="1" dirty="0"/>
              <a:t>CHURCHILL</a:t>
            </a:r>
          </a:p>
          <a:p>
            <a:r>
              <a:rPr lang="nl-NL" dirty="0"/>
              <a:t>Sovjet Unie		</a:t>
            </a:r>
            <a:r>
              <a:rPr lang="nl-NL" b="1" dirty="0"/>
              <a:t>Stalin</a:t>
            </a:r>
          </a:p>
          <a:p>
            <a:r>
              <a:rPr lang="nl-NL" dirty="0"/>
              <a:t>Verenigde Staten	</a:t>
            </a:r>
            <a:r>
              <a:rPr lang="nl-NL" b="1" dirty="0"/>
              <a:t>Roosevelt</a:t>
            </a:r>
          </a:p>
          <a:p>
            <a:endParaRPr lang="nl-NL" dirty="0"/>
          </a:p>
          <a:p>
            <a:r>
              <a:rPr lang="nl-NL" dirty="0"/>
              <a:t>Canada</a:t>
            </a:r>
          </a:p>
          <a:p>
            <a:r>
              <a:rPr lang="nl-NL" dirty="0"/>
              <a:t>Australië</a:t>
            </a:r>
          </a:p>
          <a:p>
            <a:r>
              <a:rPr lang="nl-NL" dirty="0"/>
              <a:t>China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759" y="3082310"/>
            <a:ext cx="2863462" cy="399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24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016473"/>
          </a:xfrm>
        </p:spPr>
        <p:txBody>
          <a:bodyPr/>
          <a:lstStyle/>
          <a:p>
            <a:pPr algn="ctr"/>
            <a:r>
              <a:rPr lang="nl-NL" b="1" dirty="0"/>
              <a:t>KEERPUNTEN</a:t>
            </a: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-1" y="1828800"/>
            <a:ext cx="12192001" cy="4933507"/>
          </a:xfrm>
        </p:spPr>
        <p:txBody>
          <a:bodyPr>
            <a:normAutofit fontScale="92500"/>
          </a:bodyPr>
          <a:lstStyle/>
          <a:p>
            <a:r>
              <a:rPr lang="nl-NL" dirty="0"/>
              <a:t>Keerpunten zijn de plaatsen , waar de Duitse opmars stopt en vanaf dat moment het Duitse leger wordt teruggedreven richting Berlijn</a:t>
            </a:r>
          </a:p>
          <a:p>
            <a:r>
              <a:rPr lang="nl-NL" dirty="0"/>
              <a:t>In de SU stuit het Duitse leger op zwaar VERZET</a:t>
            </a:r>
          </a:p>
          <a:p>
            <a:endParaRPr lang="nl-NL" dirty="0"/>
          </a:p>
          <a:p>
            <a:r>
              <a:rPr lang="nl-NL" b="1" dirty="0"/>
              <a:t>September 1942 – 2 februari 1943</a:t>
            </a:r>
            <a:r>
              <a:rPr lang="nl-NL" dirty="0"/>
              <a:t>: </a:t>
            </a:r>
            <a:r>
              <a:rPr lang="nl-NL" b="1" dirty="0"/>
              <a:t>DE SLAG BIJ STALINGRAD</a:t>
            </a:r>
          </a:p>
          <a:p>
            <a:r>
              <a:rPr lang="nl-NL" dirty="0"/>
              <a:t>Het Duitse leger wordt verslagen </a:t>
            </a:r>
          </a:p>
          <a:p>
            <a:r>
              <a:rPr lang="nl-NL" dirty="0"/>
              <a:t>De opmars van het Rode Leger van de Sovjet Unie richting                                                                                 Berlijn begint</a:t>
            </a:r>
          </a:p>
          <a:p>
            <a:endParaRPr lang="nl-NL" dirty="0"/>
          </a:p>
          <a:p>
            <a:r>
              <a:rPr lang="nl-NL" b="1" dirty="0"/>
              <a:t>6 juni 1944	D-DAY = </a:t>
            </a:r>
            <a:r>
              <a:rPr lang="nl-NL" b="1" dirty="0" err="1"/>
              <a:t>Decision-day</a:t>
            </a:r>
            <a:r>
              <a:rPr lang="nl-NL" b="1" dirty="0"/>
              <a:t> </a:t>
            </a:r>
          </a:p>
          <a:p>
            <a:r>
              <a:rPr lang="nl-NL" dirty="0"/>
              <a:t>Invasie op de </a:t>
            </a:r>
            <a:r>
              <a:rPr lang="nl-NL" dirty="0" err="1"/>
              <a:t>Normandische</a:t>
            </a:r>
            <a:r>
              <a:rPr lang="nl-NL" dirty="0"/>
              <a:t> stranden door de Geallieerden</a:t>
            </a:r>
          </a:p>
          <a:p>
            <a:r>
              <a:rPr lang="nl-NL" dirty="0"/>
              <a:t>De opmars van de Amerikanen, Britten en Canadezen richting Berlijn begint: Nu een </a:t>
            </a:r>
            <a:r>
              <a:rPr lang="nl-NL" b="1" dirty="0"/>
              <a:t>TWEEFRONTENOORLOG</a:t>
            </a:r>
          </a:p>
          <a:p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732" y="2531140"/>
            <a:ext cx="4445000" cy="2870200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8378457" y="5624623"/>
            <a:ext cx="3391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/>
              <a:t>DUITSE KRIJGSGEVANGENEN</a:t>
            </a:r>
          </a:p>
        </p:txBody>
      </p:sp>
    </p:spTree>
    <p:extLst>
      <p:ext uri="{BB962C8B-B14F-4D97-AF65-F5344CB8AC3E}">
        <p14:creationId xmlns:p14="http://schemas.microsoft.com/office/powerpoint/2010/main" val="42830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79514"/>
            <a:ext cx="9692640" cy="864704"/>
          </a:xfrm>
        </p:spPr>
        <p:txBody>
          <a:bodyPr/>
          <a:lstStyle/>
          <a:p>
            <a:pPr algn="ctr"/>
            <a:r>
              <a:rPr lang="nl-NL" b="1" dirty="0"/>
              <a:t>SLAG OM BERLIJN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944218"/>
            <a:ext cx="12192000" cy="5913782"/>
          </a:xfrm>
        </p:spPr>
        <p:txBody>
          <a:bodyPr/>
          <a:lstStyle/>
          <a:p>
            <a:r>
              <a:rPr lang="nl-NL" dirty="0"/>
              <a:t>De slag begint op 20 april 1945 (verjaardag van Hitler)</a:t>
            </a:r>
          </a:p>
          <a:p>
            <a:r>
              <a:rPr lang="nl-NL" dirty="0"/>
              <a:t>Rode leger begint met de </a:t>
            </a:r>
            <a:r>
              <a:rPr lang="nl-NL" dirty="0" err="1"/>
              <a:t>aanval;gGevechten</a:t>
            </a:r>
            <a:r>
              <a:rPr lang="nl-NL" dirty="0"/>
              <a:t> om elk huis</a:t>
            </a:r>
          </a:p>
          <a:p>
            <a:r>
              <a:rPr lang="nl-NL" dirty="0"/>
              <a:t>Honderdduizenden doden</a:t>
            </a:r>
          </a:p>
          <a:p>
            <a:r>
              <a:rPr lang="nl-NL" dirty="0"/>
              <a:t>25 april 1945 legers van de SU en de VS  ontmoeten elkaar in DU bij de rivier de Elbe</a:t>
            </a:r>
          </a:p>
          <a:p>
            <a:r>
              <a:rPr lang="nl-NL" dirty="0"/>
              <a:t>30 april 1945	Hitler pleegt zelfmoord</a:t>
            </a:r>
          </a:p>
          <a:p>
            <a:r>
              <a:rPr lang="nl-NL" dirty="0"/>
              <a:t>8 mei 1945	Duitsland geeft zich over</a:t>
            </a:r>
          </a:p>
          <a:p>
            <a:endParaRPr lang="nl-NL" dirty="0"/>
          </a:p>
          <a:p>
            <a:r>
              <a:rPr lang="nl-NL" b="1" dirty="0"/>
              <a:t>ONTDEKKING VAN DE VERNIETIGINGSKAMPEN </a:t>
            </a:r>
            <a:r>
              <a:rPr lang="nl-NL" dirty="0"/>
              <a:t>						                door de Geallieerden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70" y="3259290"/>
            <a:ext cx="5478130" cy="359871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33670" y="5837274"/>
            <a:ext cx="568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/>
              <a:t>SOVJET-SOLDATEN IN DE STRATEN VAN BERLIJN</a:t>
            </a:r>
          </a:p>
        </p:txBody>
      </p:sp>
    </p:spTree>
    <p:extLst>
      <p:ext uri="{BB962C8B-B14F-4D97-AF65-F5344CB8AC3E}">
        <p14:creationId xmlns:p14="http://schemas.microsoft.com/office/powerpoint/2010/main" val="1737571848"/>
      </p:ext>
    </p:extLst>
  </p:cSld>
  <p:clrMapOvr>
    <a:masterClrMapping/>
  </p:clrMapOvr>
</p:sld>
</file>

<file path=ppt/theme/theme1.xml><?xml version="1.0" encoding="utf-8"?>
<a:theme xmlns:a="http://schemas.openxmlformats.org/drawingml/2006/main" name="Weergave">
  <a:themeElements>
    <a:clrScheme name="Weergav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1007</Words>
  <Application>Microsoft Office PowerPoint</Application>
  <PresentationFormat>Breedbeeld</PresentationFormat>
  <Paragraphs>146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Schoolbook</vt:lpstr>
      <vt:lpstr>Wingdings</vt:lpstr>
      <vt:lpstr>Wingdings 2</vt:lpstr>
      <vt:lpstr>Weergave</vt:lpstr>
      <vt:lpstr>4.1  OORLOG IN EUROPA</vt:lpstr>
      <vt:lpstr>OORZAKEN VAN DE TWEEDE WERELDOORLOG</vt:lpstr>
      <vt:lpstr>HEIM INS REICH</vt:lpstr>
      <vt:lpstr>NIET-AANVALSVERDRAG TUSSEN DUITSLAND EN DE SOVJET UNIE 1939</vt:lpstr>
      <vt:lpstr>BONDGENOOTSCHAPPEN </vt:lpstr>
      <vt:lpstr>OORLOG: BLITZKRIEG</vt:lpstr>
      <vt:lpstr>BONDGENOOTSCHAPPEN </vt:lpstr>
      <vt:lpstr>KEERPUNTEN</vt:lpstr>
      <vt:lpstr>SLAG OM BERLIJN</vt:lpstr>
      <vt:lpstr>HOLOCAUST 1</vt:lpstr>
      <vt:lpstr>HOLOCAUST 2</vt:lpstr>
      <vt:lpstr>DE VERNIETIGINGSKAMPEN</vt:lpstr>
      <vt:lpstr>TOTALE OORLOG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 OORLOG IN EUROPA</dc:title>
  <dc:creator>Jankees den Otter</dc:creator>
  <cp:lastModifiedBy>Jankees den Otter</cp:lastModifiedBy>
  <cp:revision>1</cp:revision>
  <dcterms:created xsi:type="dcterms:W3CDTF">2022-12-07T07:35:16Z</dcterms:created>
  <dcterms:modified xsi:type="dcterms:W3CDTF">2022-12-16T10:33:14Z</dcterms:modified>
</cp:coreProperties>
</file>